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88" r:id="rId2"/>
    <p:sldId id="289" r:id="rId3"/>
    <p:sldId id="290" r:id="rId4"/>
    <p:sldId id="291" r:id="rId5"/>
    <p:sldId id="292" r:id="rId6"/>
    <p:sldId id="293" r:id="rId7"/>
    <p:sldId id="294" r:id="rId8"/>
    <p:sldId id="29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varScale="1">
        <p:scale>
          <a:sx n="74" d="100"/>
          <a:sy n="74" d="100"/>
        </p:scale>
        <p:origin x="60" y="1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gif>
</file>

<file path=ppt/media/image2.png>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2B3E91-7236-490C-97AE-F45875663B3E}" type="datetimeFigureOut">
              <a:rPr lang="en-US" smtClean="0"/>
              <a:t>3/1/2021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4EE9C6-9319-4B8D-AFA5-6588C498EDAA}" type="slidenum">
              <a:rPr lang="en-US" smtClean="0"/>
              <a:t>‹#›</a:t>
            </a:fld>
            <a:endParaRPr lang="en-US"/>
          </a:p>
        </p:txBody>
      </p:sp>
    </p:spTree>
    <p:extLst>
      <p:ext uri="{BB962C8B-B14F-4D97-AF65-F5344CB8AC3E}">
        <p14:creationId xmlns:p14="http://schemas.microsoft.com/office/powerpoint/2010/main" val="2310644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72475f400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72475f40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72475f4000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72475f400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72475f4000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72475f4000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72475f4000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72475f4000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72475f4000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72475f4000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72475f4000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 name="Google Shape;898;g72475f4000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726c9421a6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726c9421a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727fb9015b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727fb9015b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0892B-7171-4468-AD2C-C3B5B62C19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6278ECD-0142-4CE7-8D6C-051555DF97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A39CE2C-238C-4928-B436-127279E62C6C}"/>
              </a:ext>
            </a:extLst>
          </p:cNvPr>
          <p:cNvSpPr>
            <a:spLocks noGrp="1"/>
          </p:cNvSpPr>
          <p:nvPr>
            <p:ph type="dt" sz="half" idx="10"/>
          </p:nvPr>
        </p:nvSpPr>
        <p:spPr/>
        <p:txBody>
          <a:bodyPr/>
          <a:lstStyle/>
          <a:p>
            <a:fld id="{47287FB6-CB0E-4C6B-A9D4-D190F6D56C60}" type="datetimeFigureOut">
              <a:rPr lang="en-US" smtClean="0"/>
              <a:t>3/1/2021</a:t>
            </a:fld>
            <a:endParaRPr lang="en-US"/>
          </a:p>
        </p:txBody>
      </p:sp>
      <p:sp>
        <p:nvSpPr>
          <p:cNvPr id="5" name="Footer Placeholder 4">
            <a:extLst>
              <a:ext uri="{FF2B5EF4-FFF2-40B4-BE49-F238E27FC236}">
                <a16:creationId xmlns:a16="http://schemas.microsoft.com/office/drawing/2014/main" id="{11CB7E3A-5113-4498-B221-933E8C0D6C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EB7EC2-9A32-4DF2-A573-DA3921233FA3}"/>
              </a:ext>
            </a:extLst>
          </p:cNvPr>
          <p:cNvSpPr>
            <a:spLocks noGrp="1"/>
          </p:cNvSpPr>
          <p:nvPr>
            <p:ph type="sldNum" sz="quarter" idx="12"/>
          </p:nvPr>
        </p:nvSpPr>
        <p:spPr/>
        <p:txBody>
          <a:bodyPr/>
          <a:lstStyle/>
          <a:p>
            <a:fld id="{B4DDCF7C-7E66-4E61-BF3D-494D3C01B4C5}" type="slidenum">
              <a:rPr lang="en-US" smtClean="0"/>
              <a:t>‹#›</a:t>
            </a:fld>
            <a:endParaRPr lang="en-US"/>
          </a:p>
        </p:txBody>
      </p:sp>
    </p:spTree>
    <p:extLst>
      <p:ext uri="{BB962C8B-B14F-4D97-AF65-F5344CB8AC3E}">
        <p14:creationId xmlns:p14="http://schemas.microsoft.com/office/powerpoint/2010/main" val="4224369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A0305-42F2-4B42-8A94-577F9D7781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C7D0A2-1C01-4B55-8FDC-4956D38F6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5EB679-7B5F-428D-B7BA-C424C4C7D9D2}"/>
              </a:ext>
            </a:extLst>
          </p:cNvPr>
          <p:cNvSpPr>
            <a:spLocks noGrp="1"/>
          </p:cNvSpPr>
          <p:nvPr>
            <p:ph type="dt" sz="half" idx="10"/>
          </p:nvPr>
        </p:nvSpPr>
        <p:spPr/>
        <p:txBody>
          <a:bodyPr/>
          <a:lstStyle/>
          <a:p>
            <a:fld id="{47287FB6-CB0E-4C6B-A9D4-D190F6D56C60}" type="datetimeFigureOut">
              <a:rPr lang="en-US" smtClean="0"/>
              <a:t>3/1/2021</a:t>
            </a:fld>
            <a:endParaRPr lang="en-US"/>
          </a:p>
        </p:txBody>
      </p:sp>
      <p:sp>
        <p:nvSpPr>
          <p:cNvPr id="5" name="Footer Placeholder 4">
            <a:extLst>
              <a:ext uri="{FF2B5EF4-FFF2-40B4-BE49-F238E27FC236}">
                <a16:creationId xmlns:a16="http://schemas.microsoft.com/office/drawing/2014/main" id="{4522EEB4-18A7-42FC-B3A9-0369D822F4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45E967-6D3D-4DAD-81BF-3294148A7C2A}"/>
              </a:ext>
            </a:extLst>
          </p:cNvPr>
          <p:cNvSpPr>
            <a:spLocks noGrp="1"/>
          </p:cNvSpPr>
          <p:nvPr>
            <p:ph type="sldNum" sz="quarter" idx="12"/>
          </p:nvPr>
        </p:nvSpPr>
        <p:spPr/>
        <p:txBody>
          <a:bodyPr/>
          <a:lstStyle/>
          <a:p>
            <a:fld id="{B4DDCF7C-7E66-4E61-BF3D-494D3C01B4C5}" type="slidenum">
              <a:rPr lang="en-US" smtClean="0"/>
              <a:t>‹#›</a:t>
            </a:fld>
            <a:endParaRPr lang="en-US"/>
          </a:p>
        </p:txBody>
      </p:sp>
    </p:spTree>
    <p:extLst>
      <p:ext uri="{BB962C8B-B14F-4D97-AF65-F5344CB8AC3E}">
        <p14:creationId xmlns:p14="http://schemas.microsoft.com/office/powerpoint/2010/main" val="2354030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BF8D18-8F2B-45C3-AC40-07AE0BD9BA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29F602B-6AB3-4861-9F4A-08306C2263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3DF56E-F1E9-4FD2-A423-256205BF8CB2}"/>
              </a:ext>
            </a:extLst>
          </p:cNvPr>
          <p:cNvSpPr>
            <a:spLocks noGrp="1"/>
          </p:cNvSpPr>
          <p:nvPr>
            <p:ph type="dt" sz="half" idx="10"/>
          </p:nvPr>
        </p:nvSpPr>
        <p:spPr/>
        <p:txBody>
          <a:bodyPr/>
          <a:lstStyle/>
          <a:p>
            <a:fld id="{47287FB6-CB0E-4C6B-A9D4-D190F6D56C60}" type="datetimeFigureOut">
              <a:rPr lang="en-US" smtClean="0"/>
              <a:t>3/1/2021</a:t>
            </a:fld>
            <a:endParaRPr lang="en-US"/>
          </a:p>
        </p:txBody>
      </p:sp>
      <p:sp>
        <p:nvSpPr>
          <p:cNvPr id="5" name="Footer Placeholder 4">
            <a:extLst>
              <a:ext uri="{FF2B5EF4-FFF2-40B4-BE49-F238E27FC236}">
                <a16:creationId xmlns:a16="http://schemas.microsoft.com/office/drawing/2014/main" id="{3B3D8208-45BE-495E-8606-410AFBED5A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0A4524-8DCA-4EE0-AA2A-D2BD83F413AC}"/>
              </a:ext>
            </a:extLst>
          </p:cNvPr>
          <p:cNvSpPr>
            <a:spLocks noGrp="1"/>
          </p:cNvSpPr>
          <p:nvPr>
            <p:ph type="sldNum" sz="quarter" idx="12"/>
          </p:nvPr>
        </p:nvSpPr>
        <p:spPr/>
        <p:txBody>
          <a:bodyPr/>
          <a:lstStyle/>
          <a:p>
            <a:fld id="{B4DDCF7C-7E66-4E61-BF3D-494D3C01B4C5}" type="slidenum">
              <a:rPr lang="en-US" smtClean="0"/>
              <a:t>‹#›</a:t>
            </a:fld>
            <a:endParaRPr lang="en-US"/>
          </a:p>
        </p:txBody>
      </p:sp>
    </p:spTree>
    <p:extLst>
      <p:ext uri="{BB962C8B-B14F-4D97-AF65-F5344CB8AC3E}">
        <p14:creationId xmlns:p14="http://schemas.microsoft.com/office/powerpoint/2010/main" val="29787399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rtl="0">
              <a:spcBef>
                <a:spcPts val="0"/>
              </a:spcBef>
              <a:spcAft>
                <a:spcPts val="0"/>
              </a:spcAft>
              <a:buSzPts val="1800"/>
              <a:buChar char="●"/>
              <a:defRPr/>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it" smtClean="0"/>
              <a:pPr/>
              <a:t>‹#›</a:t>
            </a:fld>
            <a:endParaRPr lang="it"/>
          </a:p>
        </p:txBody>
      </p:sp>
    </p:spTree>
    <p:extLst>
      <p:ext uri="{BB962C8B-B14F-4D97-AF65-F5344CB8AC3E}">
        <p14:creationId xmlns:p14="http://schemas.microsoft.com/office/powerpoint/2010/main" val="4156716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C67E5-73B1-4F3A-B240-A032523E21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ED1258-C32B-4794-9326-3C4F4B487E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DD0FE9-A121-4D0A-931F-129F166BCDA5}"/>
              </a:ext>
            </a:extLst>
          </p:cNvPr>
          <p:cNvSpPr>
            <a:spLocks noGrp="1"/>
          </p:cNvSpPr>
          <p:nvPr>
            <p:ph type="dt" sz="half" idx="10"/>
          </p:nvPr>
        </p:nvSpPr>
        <p:spPr/>
        <p:txBody>
          <a:bodyPr/>
          <a:lstStyle/>
          <a:p>
            <a:fld id="{47287FB6-CB0E-4C6B-A9D4-D190F6D56C60}" type="datetimeFigureOut">
              <a:rPr lang="en-US" smtClean="0"/>
              <a:t>3/1/2021</a:t>
            </a:fld>
            <a:endParaRPr lang="en-US"/>
          </a:p>
        </p:txBody>
      </p:sp>
      <p:sp>
        <p:nvSpPr>
          <p:cNvPr id="5" name="Footer Placeholder 4">
            <a:extLst>
              <a:ext uri="{FF2B5EF4-FFF2-40B4-BE49-F238E27FC236}">
                <a16:creationId xmlns:a16="http://schemas.microsoft.com/office/drawing/2014/main" id="{178973EB-D7F3-480E-819A-CB16AC462B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1700CE-DAED-4051-BA9D-9D901950C54C}"/>
              </a:ext>
            </a:extLst>
          </p:cNvPr>
          <p:cNvSpPr>
            <a:spLocks noGrp="1"/>
          </p:cNvSpPr>
          <p:nvPr>
            <p:ph type="sldNum" sz="quarter" idx="12"/>
          </p:nvPr>
        </p:nvSpPr>
        <p:spPr/>
        <p:txBody>
          <a:bodyPr/>
          <a:lstStyle/>
          <a:p>
            <a:fld id="{B4DDCF7C-7E66-4E61-BF3D-494D3C01B4C5}" type="slidenum">
              <a:rPr lang="en-US" smtClean="0"/>
              <a:t>‹#›</a:t>
            </a:fld>
            <a:endParaRPr lang="en-US"/>
          </a:p>
        </p:txBody>
      </p:sp>
    </p:spTree>
    <p:extLst>
      <p:ext uri="{BB962C8B-B14F-4D97-AF65-F5344CB8AC3E}">
        <p14:creationId xmlns:p14="http://schemas.microsoft.com/office/powerpoint/2010/main" val="4200654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F638E-5C6D-4D17-AC95-D00EFD24BA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FF05B68-4FA6-4715-86B2-3AAC4A0F03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6E74816-4FAC-4D64-96B5-E2847E29DEFA}"/>
              </a:ext>
            </a:extLst>
          </p:cNvPr>
          <p:cNvSpPr>
            <a:spLocks noGrp="1"/>
          </p:cNvSpPr>
          <p:nvPr>
            <p:ph type="dt" sz="half" idx="10"/>
          </p:nvPr>
        </p:nvSpPr>
        <p:spPr/>
        <p:txBody>
          <a:bodyPr/>
          <a:lstStyle/>
          <a:p>
            <a:fld id="{47287FB6-CB0E-4C6B-A9D4-D190F6D56C60}" type="datetimeFigureOut">
              <a:rPr lang="en-US" smtClean="0"/>
              <a:t>3/1/2021</a:t>
            </a:fld>
            <a:endParaRPr lang="en-US"/>
          </a:p>
        </p:txBody>
      </p:sp>
      <p:sp>
        <p:nvSpPr>
          <p:cNvPr id="5" name="Footer Placeholder 4">
            <a:extLst>
              <a:ext uri="{FF2B5EF4-FFF2-40B4-BE49-F238E27FC236}">
                <a16:creationId xmlns:a16="http://schemas.microsoft.com/office/drawing/2014/main" id="{D271D529-F2CE-4A72-BD8D-F86541687F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A20F21-6DB3-498E-BD5A-47BD18B330E6}"/>
              </a:ext>
            </a:extLst>
          </p:cNvPr>
          <p:cNvSpPr>
            <a:spLocks noGrp="1"/>
          </p:cNvSpPr>
          <p:nvPr>
            <p:ph type="sldNum" sz="quarter" idx="12"/>
          </p:nvPr>
        </p:nvSpPr>
        <p:spPr/>
        <p:txBody>
          <a:bodyPr/>
          <a:lstStyle/>
          <a:p>
            <a:fld id="{B4DDCF7C-7E66-4E61-BF3D-494D3C01B4C5}" type="slidenum">
              <a:rPr lang="en-US" smtClean="0"/>
              <a:t>‹#›</a:t>
            </a:fld>
            <a:endParaRPr lang="en-US"/>
          </a:p>
        </p:txBody>
      </p:sp>
    </p:spTree>
    <p:extLst>
      <p:ext uri="{BB962C8B-B14F-4D97-AF65-F5344CB8AC3E}">
        <p14:creationId xmlns:p14="http://schemas.microsoft.com/office/powerpoint/2010/main" val="41417592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693F2-8353-4341-8A80-62F925EF44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EC06B8-6C93-4B14-9FA5-2B92F8F955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868EFAA-8457-4134-B162-2074010FA8F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8C96552-0CC0-4E7E-83FF-C48B281B1D6E}"/>
              </a:ext>
            </a:extLst>
          </p:cNvPr>
          <p:cNvSpPr>
            <a:spLocks noGrp="1"/>
          </p:cNvSpPr>
          <p:nvPr>
            <p:ph type="dt" sz="half" idx="10"/>
          </p:nvPr>
        </p:nvSpPr>
        <p:spPr/>
        <p:txBody>
          <a:bodyPr/>
          <a:lstStyle/>
          <a:p>
            <a:fld id="{47287FB6-CB0E-4C6B-A9D4-D190F6D56C60}" type="datetimeFigureOut">
              <a:rPr lang="en-US" smtClean="0"/>
              <a:t>3/1/2021</a:t>
            </a:fld>
            <a:endParaRPr lang="en-US"/>
          </a:p>
        </p:txBody>
      </p:sp>
      <p:sp>
        <p:nvSpPr>
          <p:cNvPr id="6" name="Footer Placeholder 5">
            <a:extLst>
              <a:ext uri="{FF2B5EF4-FFF2-40B4-BE49-F238E27FC236}">
                <a16:creationId xmlns:a16="http://schemas.microsoft.com/office/drawing/2014/main" id="{6ADC4017-0B12-4F9D-828B-BA1DF6C801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148CBB-A1F8-4A1A-93D1-752BC079380A}"/>
              </a:ext>
            </a:extLst>
          </p:cNvPr>
          <p:cNvSpPr>
            <a:spLocks noGrp="1"/>
          </p:cNvSpPr>
          <p:nvPr>
            <p:ph type="sldNum" sz="quarter" idx="12"/>
          </p:nvPr>
        </p:nvSpPr>
        <p:spPr/>
        <p:txBody>
          <a:bodyPr/>
          <a:lstStyle/>
          <a:p>
            <a:fld id="{B4DDCF7C-7E66-4E61-BF3D-494D3C01B4C5}" type="slidenum">
              <a:rPr lang="en-US" smtClean="0"/>
              <a:t>‹#›</a:t>
            </a:fld>
            <a:endParaRPr lang="en-US"/>
          </a:p>
        </p:txBody>
      </p:sp>
    </p:spTree>
    <p:extLst>
      <p:ext uri="{BB962C8B-B14F-4D97-AF65-F5344CB8AC3E}">
        <p14:creationId xmlns:p14="http://schemas.microsoft.com/office/powerpoint/2010/main" val="1321024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9CAA-BD8B-44FA-8521-5C587817170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A2ABBA1-C6DE-41F9-8601-E404BC1C66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9833AF4-E0EF-4682-AB68-55675F6617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1FE8F4E-9B1C-47B4-8C4A-210CD20F78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2DFE5E-04CD-4453-A8B7-9A80F16EA4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4BAC48-9CBB-4413-B36F-15410E428957}"/>
              </a:ext>
            </a:extLst>
          </p:cNvPr>
          <p:cNvSpPr>
            <a:spLocks noGrp="1"/>
          </p:cNvSpPr>
          <p:nvPr>
            <p:ph type="dt" sz="half" idx="10"/>
          </p:nvPr>
        </p:nvSpPr>
        <p:spPr/>
        <p:txBody>
          <a:bodyPr/>
          <a:lstStyle/>
          <a:p>
            <a:fld id="{47287FB6-CB0E-4C6B-A9D4-D190F6D56C60}" type="datetimeFigureOut">
              <a:rPr lang="en-US" smtClean="0"/>
              <a:t>3/1/2021</a:t>
            </a:fld>
            <a:endParaRPr lang="en-US"/>
          </a:p>
        </p:txBody>
      </p:sp>
      <p:sp>
        <p:nvSpPr>
          <p:cNvPr id="8" name="Footer Placeholder 7">
            <a:extLst>
              <a:ext uri="{FF2B5EF4-FFF2-40B4-BE49-F238E27FC236}">
                <a16:creationId xmlns:a16="http://schemas.microsoft.com/office/drawing/2014/main" id="{CA24F631-BD70-466C-9280-D1849F688EA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5FCA35-19B8-41AD-B445-BC7489C3D8B4}"/>
              </a:ext>
            </a:extLst>
          </p:cNvPr>
          <p:cNvSpPr>
            <a:spLocks noGrp="1"/>
          </p:cNvSpPr>
          <p:nvPr>
            <p:ph type="sldNum" sz="quarter" idx="12"/>
          </p:nvPr>
        </p:nvSpPr>
        <p:spPr/>
        <p:txBody>
          <a:bodyPr/>
          <a:lstStyle/>
          <a:p>
            <a:fld id="{B4DDCF7C-7E66-4E61-BF3D-494D3C01B4C5}" type="slidenum">
              <a:rPr lang="en-US" smtClean="0"/>
              <a:t>‹#›</a:t>
            </a:fld>
            <a:endParaRPr lang="en-US"/>
          </a:p>
        </p:txBody>
      </p:sp>
    </p:spTree>
    <p:extLst>
      <p:ext uri="{BB962C8B-B14F-4D97-AF65-F5344CB8AC3E}">
        <p14:creationId xmlns:p14="http://schemas.microsoft.com/office/powerpoint/2010/main" val="22188056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DB6D6-05B6-457D-BF5A-467551753AE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E9941F-A6DE-4B34-8E46-FECFEE6B0596}"/>
              </a:ext>
            </a:extLst>
          </p:cNvPr>
          <p:cNvSpPr>
            <a:spLocks noGrp="1"/>
          </p:cNvSpPr>
          <p:nvPr>
            <p:ph type="dt" sz="half" idx="10"/>
          </p:nvPr>
        </p:nvSpPr>
        <p:spPr/>
        <p:txBody>
          <a:bodyPr/>
          <a:lstStyle/>
          <a:p>
            <a:fld id="{47287FB6-CB0E-4C6B-A9D4-D190F6D56C60}" type="datetimeFigureOut">
              <a:rPr lang="en-US" smtClean="0"/>
              <a:t>3/1/2021</a:t>
            </a:fld>
            <a:endParaRPr lang="en-US"/>
          </a:p>
        </p:txBody>
      </p:sp>
      <p:sp>
        <p:nvSpPr>
          <p:cNvPr id="4" name="Footer Placeholder 3">
            <a:extLst>
              <a:ext uri="{FF2B5EF4-FFF2-40B4-BE49-F238E27FC236}">
                <a16:creationId xmlns:a16="http://schemas.microsoft.com/office/drawing/2014/main" id="{A6CCFE34-0E8F-4E93-9CD5-65E3FA521C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E98B44-93F4-4676-B693-2A7649B5F22E}"/>
              </a:ext>
            </a:extLst>
          </p:cNvPr>
          <p:cNvSpPr>
            <a:spLocks noGrp="1"/>
          </p:cNvSpPr>
          <p:nvPr>
            <p:ph type="sldNum" sz="quarter" idx="12"/>
          </p:nvPr>
        </p:nvSpPr>
        <p:spPr/>
        <p:txBody>
          <a:bodyPr/>
          <a:lstStyle/>
          <a:p>
            <a:fld id="{B4DDCF7C-7E66-4E61-BF3D-494D3C01B4C5}" type="slidenum">
              <a:rPr lang="en-US" smtClean="0"/>
              <a:t>‹#›</a:t>
            </a:fld>
            <a:endParaRPr lang="en-US"/>
          </a:p>
        </p:txBody>
      </p:sp>
    </p:spTree>
    <p:extLst>
      <p:ext uri="{BB962C8B-B14F-4D97-AF65-F5344CB8AC3E}">
        <p14:creationId xmlns:p14="http://schemas.microsoft.com/office/powerpoint/2010/main" val="3964152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EA8EC4-13A2-4B4A-8D53-1E0FC0ADF9E8}"/>
              </a:ext>
            </a:extLst>
          </p:cNvPr>
          <p:cNvSpPr>
            <a:spLocks noGrp="1"/>
          </p:cNvSpPr>
          <p:nvPr>
            <p:ph type="dt" sz="half" idx="10"/>
          </p:nvPr>
        </p:nvSpPr>
        <p:spPr/>
        <p:txBody>
          <a:bodyPr/>
          <a:lstStyle/>
          <a:p>
            <a:fld id="{47287FB6-CB0E-4C6B-A9D4-D190F6D56C60}" type="datetimeFigureOut">
              <a:rPr lang="en-US" smtClean="0"/>
              <a:t>3/1/2021</a:t>
            </a:fld>
            <a:endParaRPr lang="en-US"/>
          </a:p>
        </p:txBody>
      </p:sp>
      <p:sp>
        <p:nvSpPr>
          <p:cNvPr id="3" name="Footer Placeholder 2">
            <a:extLst>
              <a:ext uri="{FF2B5EF4-FFF2-40B4-BE49-F238E27FC236}">
                <a16:creationId xmlns:a16="http://schemas.microsoft.com/office/drawing/2014/main" id="{BC2DD763-1AFC-4A26-9A25-1EE8361E2F3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81E228B-5C33-4969-B45E-0B07036E63EF}"/>
              </a:ext>
            </a:extLst>
          </p:cNvPr>
          <p:cNvSpPr>
            <a:spLocks noGrp="1"/>
          </p:cNvSpPr>
          <p:nvPr>
            <p:ph type="sldNum" sz="quarter" idx="12"/>
          </p:nvPr>
        </p:nvSpPr>
        <p:spPr/>
        <p:txBody>
          <a:bodyPr/>
          <a:lstStyle/>
          <a:p>
            <a:fld id="{B4DDCF7C-7E66-4E61-BF3D-494D3C01B4C5}" type="slidenum">
              <a:rPr lang="en-US" smtClean="0"/>
              <a:t>‹#›</a:t>
            </a:fld>
            <a:endParaRPr lang="en-US"/>
          </a:p>
        </p:txBody>
      </p:sp>
    </p:spTree>
    <p:extLst>
      <p:ext uri="{BB962C8B-B14F-4D97-AF65-F5344CB8AC3E}">
        <p14:creationId xmlns:p14="http://schemas.microsoft.com/office/powerpoint/2010/main" val="20372613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541E5-827C-49C4-96E6-DA8AFC3D43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BAC044-7CAD-4690-B3A0-4F758836EC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C220DBF-00F1-4500-8DCF-2243B8AB02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D88607-5250-44CB-9B89-6E665E7119AF}"/>
              </a:ext>
            </a:extLst>
          </p:cNvPr>
          <p:cNvSpPr>
            <a:spLocks noGrp="1"/>
          </p:cNvSpPr>
          <p:nvPr>
            <p:ph type="dt" sz="half" idx="10"/>
          </p:nvPr>
        </p:nvSpPr>
        <p:spPr/>
        <p:txBody>
          <a:bodyPr/>
          <a:lstStyle/>
          <a:p>
            <a:fld id="{47287FB6-CB0E-4C6B-A9D4-D190F6D56C60}" type="datetimeFigureOut">
              <a:rPr lang="en-US" smtClean="0"/>
              <a:t>3/1/2021</a:t>
            </a:fld>
            <a:endParaRPr lang="en-US"/>
          </a:p>
        </p:txBody>
      </p:sp>
      <p:sp>
        <p:nvSpPr>
          <p:cNvPr id="6" name="Footer Placeholder 5">
            <a:extLst>
              <a:ext uri="{FF2B5EF4-FFF2-40B4-BE49-F238E27FC236}">
                <a16:creationId xmlns:a16="http://schemas.microsoft.com/office/drawing/2014/main" id="{6B3B9B76-300C-4649-89C3-3C20BEEEBE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F79A0B-80A0-4DD3-8466-8F751B33176C}"/>
              </a:ext>
            </a:extLst>
          </p:cNvPr>
          <p:cNvSpPr>
            <a:spLocks noGrp="1"/>
          </p:cNvSpPr>
          <p:nvPr>
            <p:ph type="sldNum" sz="quarter" idx="12"/>
          </p:nvPr>
        </p:nvSpPr>
        <p:spPr/>
        <p:txBody>
          <a:bodyPr/>
          <a:lstStyle/>
          <a:p>
            <a:fld id="{B4DDCF7C-7E66-4E61-BF3D-494D3C01B4C5}" type="slidenum">
              <a:rPr lang="en-US" smtClean="0"/>
              <a:t>‹#›</a:t>
            </a:fld>
            <a:endParaRPr lang="en-US"/>
          </a:p>
        </p:txBody>
      </p:sp>
    </p:spTree>
    <p:extLst>
      <p:ext uri="{BB962C8B-B14F-4D97-AF65-F5344CB8AC3E}">
        <p14:creationId xmlns:p14="http://schemas.microsoft.com/office/powerpoint/2010/main" val="4177475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F3C8C-3CDF-4B1D-8173-C58B4AD761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BB79BD2-E907-4F48-9A74-D793A12C1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3A1B1B2-C96F-43A8-83E1-A1AB1D8A4B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9158B2-455C-438D-8831-0481E1F229A8}"/>
              </a:ext>
            </a:extLst>
          </p:cNvPr>
          <p:cNvSpPr>
            <a:spLocks noGrp="1"/>
          </p:cNvSpPr>
          <p:nvPr>
            <p:ph type="dt" sz="half" idx="10"/>
          </p:nvPr>
        </p:nvSpPr>
        <p:spPr/>
        <p:txBody>
          <a:bodyPr/>
          <a:lstStyle/>
          <a:p>
            <a:fld id="{47287FB6-CB0E-4C6B-A9D4-D190F6D56C60}" type="datetimeFigureOut">
              <a:rPr lang="en-US" smtClean="0"/>
              <a:t>3/1/2021</a:t>
            </a:fld>
            <a:endParaRPr lang="en-US"/>
          </a:p>
        </p:txBody>
      </p:sp>
      <p:sp>
        <p:nvSpPr>
          <p:cNvPr id="6" name="Footer Placeholder 5">
            <a:extLst>
              <a:ext uri="{FF2B5EF4-FFF2-40B4-BE49-F238E27FC236}">
                <a16:creationId xmlns:a16="http://schemas.microsoft.com/office/drawing/2014/main" id="{CDD518E8-0B0F-4BEA-BC6B-C06866A1B2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8BF6F8-E3F5-4A52-B9F7-19C434DDFF3A}"/>
              </a:ext>
            </a:extLst>
          </p:cNvPr>
          <p:cNvSpPr>
            <a:spLocks noGrp="1"/>
          </p:cNvSpPr>
          <p:nvPr>
            <p:ph type="sldNum" sz="quarter" idx="12"/>
          </p:nvPr>
        </p:nvSpPr>
        <p:spPr/>
        <p:txBody>
          <a:bodyPr/>
          <a:lstStyle/>
          <a:p>
            <a:fld id="{B4DDCF7C-7E66-4E61-BF3D-494D3C01B4C5}" type="slidenum">
              <a:rPr lang="en-US" smtClean="0"/>
              <a:t>‹#›</a:t>
            </a:fld>
            <a:endParaRPr lang="en-US"/>
          </a:p>
        </p:txBody>
      </p:sp>
    </p:spTree>
    <p:extLst>
      <p:ext uri="{BB962C8B-B14F-4D97-AF65-F5344CB8AC3E}">
        <p14:creationId xmlns:p14="http://schemas.microsoft.com/office/powerpoint/2010/main" val="618395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145633-94EE-4D68-9F36-9FBB5CD020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3CD7344-278A-4E6C-8EA6-710BB1E209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51E14A-D41D-4979-89A2-80BA1AEAE4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287FB6-CB0E-4C6B-A9D4-D190F6D56C60}" type="datetimeFigureOut">
              <a:rPr lang="en-US" smtClean="0"/>
              <a:t>3/1/2021</a:t>
            </a:fld>
            <a:endParaRPr lang="en-US"/>
          </a:p>
        </p:txBody>
      </p:sp>
      <p:sp>
        <p:nvSpPr>
          <p:cNvPr id="5" name="Footer Placeholder 4">
            <a:extLst>
              <a:ext uri="{FF2B5EF4-FFF2-40B4-BE49-F238E27FC236}">
                <a16:creationId xmlns:a16="http://schemas.microsoft.com/office/drawing/2014/main" id="{5C477766-1F1B-4B8B-A97F-847FD75C74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3CFF200-9F75-4153-A141-FF63777FDA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DDCF7C-7E66-4E61-BF3D-494D3C01B4C5}" type="slidenum">
              <a:rPr lang="en-US" smtClean="0"/>
              <a:t>‹#›</a:t>
            </a:fld>
            <a:endParaRPr lang="en-US"/>
          </a:p>
        </p:txBody>
      </p:sp>
    </p:spTree>
    <p:extLst>
      <p:ext uri="{BB962C8B-B14F-4D97-AF65-F5344CB8AC3E}">
        <p14:creationId xmlns:p14="http://schemas.microsoft.com/office/powerpoint/2010/main" val="26141279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openxmlformats.org/officeDocument/2006/relationships/hyperlink" Target="https://en.wikipedia.org/wiki/Introduction_to_Algorithms" TargetMode="External"/><Relationship Id="rId13" Type="http://schemas.openxmlformats.org/officeDocument/2006/relationships/hyperlink" Target="https://en.wikipedia.org/wiki/Michael_Fredman" TargetMode="External"/><Relationship Id="rId18" Type="http://schemas.openxmlformats.org/officeDocument/2006/relationships/hyperlink" Target="https://semanticscholar.org/paper/c71301816cfe1e0c7ed1a04fddd7740ceb2e8197" TargetMode="External"/><Relationship Id="rId3" Type="http://schemas.openxmlformats.org/officeDocument/2006/relationships/hyperlink" Target="http://dx.doi.org/10.1155/2019/8146150" TargetMode="External"/><Relationship Id="rId7" Type="http://schemas.openxmlformats.org/officeDocument/2006/relationships/hyperlink" Target="https://en.wikipedia.org/wiki/Clifford_Stein" TargetMode="External"/><Relationship Id="rId12" Type="http://schemas.openxmlformats.org/officeDocument/2006/relationships/hyperlink" Target="http://dx.doi.org/10.21236/ada086340" TargetMode="External"/><Relationship Id="rId17" Type="http://schemas.openxmlformats.org/officeDocument/2006/relationships/hyperlink" Target="http://dx.doi.org/10.1287/opre.1040.0183" TargetMode="External"/><Relationship Id="rId2" Type="http://schemas.openxmlformats.org/officeDocument/2006/relationships/notesSlide" Target="../notesSlides/notesSlide8.xml"/><Relationship Id="rId16" Type="http://schemas.openxmlformats.org/officeDocument/2006/relationships/hyperlink" Target="https://doi.org/10.1145%2F28869.28874" TargetMode="External"/><Relationship Id="rId20" Type="http://schemas.openxmlformats.org/officeDocument/2006/relationships/hyperlink" Target="https://doi.org/10.1287%2Ftrsc.32.1.65" TargetMode="External"/><Relationship Id="rId1" Type="http://schemas.openxmlformats.org/officeDocument/2006/relationships/slideLayout" Target="../slideLayouts/slideLayout12.xml"/><Relationship Id="rId6" Type="http://schemas.openxmlformats.org/officeDocument/2006/relationships/hyperlink" Target="https://en.wikipedia.org/wiki/Ronald_L._Rivest" TargetMode="External"/><Relationship Id="rId11" Type="http://schemas.openxmlformats.org/officeDocument/2006/relationships/hyperlink" Target="https://en.wikipedia.org/wiki/International_Standard_Book_Number" TargetMode="External"/><Relationship Id="rId5" Type="http://schemas.openxmlformats.org/officeDocument/2006/relationships/hyperlink" Target="https://en.wikipedia.org/wiki/Charles_E._Leiserson" TargetMode="External"/><Relationship Id="rId15" Type="http://schemas.openxmlformats.org/officeDocument/2006/relationships/hyperlink" Target="https://en.wikipedia.org/wiki/Digital_object_identifier" TargetMode="External"/><Relationship Id="rId10" Type="http://schemas.openxmlformats.org/officeDocument/2006/relationships/hyperlink" Target="https://en.wikipedia.org/wiki/McGraw%E2%80%93Hill" TargetMode="External"/><Relationship Id="rId19" Type="http://schemas.openxmlformats.org/officeDocument/2006/relationships/hyperlink" Target="https://en.wikipedia.org/wiki/Transportation_Science" TargetMode="External"/><Relationship Id="rId4" Type="http://schemas.openxmlformats.org/officeDocument/2006/relationships/hyperlink" Target="https://en.wikipedia.org/wiki/Thomas_H._Cormen" TargetMode="External"/><Relationship Id="rId9" Type="http://schemas.openxmlformats.org/officeDocument/2006/relationships/hyperlink" Target="https://en.wikipedia.org/wiki/MIT_Press" TargetMode="External"/><Relationship Id="rId14" Type="http://schemas.openxmlformats.org/officeDocument/2006/relationships/hyperlink" Target="https://en.wikipedia.org/wiki/Robert_Tarja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45"/>
          <p:cNvSpPr txBox="1">
            <a:spLocks noGrp="1"/>
          </p:cNvSpPr>
          <p:nvPr>
            <p:ph type="ctrTitle"/>
          </p:nvPr>
        </p:nvSpPr>
        <p:spPr>
          <a:xfrm>
            <a:off x="415611" y="992767"/>
            <a:ext cx="11360800" cy="2736800"/>
          </a:xfrm>
          <a:prstGeom prst="rect">
            <a:avLst/>
          </a:prstGeom>
        </p:spPr>
        <p:txBody>
          <a:bodyPr spcFirstLastPara="1" vert="horz" wrap="square" lIns="121900" tIns="121900" rIns="121900" bIns="121900" rtlCol="0" anchor="b" anchorCtr="0">
            <a:noAutofit/>
          </a:bodyPr>
          <a:lstStyle/>
          <a:p>
            <a:pPr>
              <a:spcBef>
                <a:spcPts val="0"/>
              </a:spcBef>
            </a:pPr>
            <a:r>
              <a:rPr lang="it"/>
              <a:t>Examples of Impact</a:t>
            </a:r>
            <a:endParaRPr/>
          </a:p>
        </p:txBody>
      </p:sp>
      <p:sp>
        <p:nvSpPr>
          <p:cNvPr id="866" name="Google Shape;866;p45"/>
          <p:cNvSpPr txBox="1">
            <a:spLocks noGrp="1"/>
          </p:cNvSpPr>
          <p:nvPr>
            <p:ph type="subTitle" idx="1"/>
          </p:nvPr>
        </p:nvSpPr>
        <p:spPr>
          <a:xfrm>
            <a:off x="415600" y="3778833"/>
            <a:ext cx="11360800" cy="1056800"/>
          </a:xfrm>
          <a:prstGeom prst="rect">
            <a:avLst/>
          </a:prstGeom>
        </p:spPr>
        <p:txBody>
          <a:bodyPr spcFirstLastPara="1" vert="horz" wrap="square" lIns="121900" tIns="121900" rIns="121900" bIns="121900" rtlCol="0" anchor="t" anchorCtr="0">
            <a:noAutofit/>
          </a:bodyPr>
          <a:lstStyle/>
          <a:p>
            <a:pPr>
              <a:spcBef>
                <a:spcPts val="0"/>
              </a:spcBef>
            </a:pPr>
            <a:r>
              <a:rPr lang="it"/>
              <a:t>Presented by Kadin Unger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46"/>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it"/>
              <a:t>Environmental Impact</a:t>
            </a:r>
            <a:endParaRPr/>
          </a:p>
        </p:txBody>
      </p:sp>
      <p:sp>
        <p:nvSpPr>
          <p:cNvPr id="872" name="Google Shape;872;p46"/>
          <p:cNvSpPr txBox="1">
            <a:spLocks noGrp="1"/>
          </p:cNvSpPr>
          <p:nvPr>
            <p:ph type="body" idx="1"/>
          </p:nvPr>
        </p:nvSpPr>
        <p:spPr>
          <a:xfrm>
            <a:off x="498867" y="1515833"/>
            <a:ext cx="6730000" cy="4813600"/>
          </a:xfrm>
          <a:prstGeom prst="rect">
            <a:avLst/>
          </a:prstGeom>
        </p:spPr>
        <p:txBody>
          <a:bodyPr spcFirstLastPara="1" vert="horz" wrap="square" lIns="121900" tIns="121900" rIns="121900" bIns="121900" rtlCol="0" anchor="t" anchorCtr="0">
            <a:noAutofit/>
          </a:bodyPr>
          <a:lstStyle/>
          <a:p>
            <a:r>
              <a:rPr lang="it"/>
              <a:t>Public Transportation - Finding the most efficient path from bus stop A, to bus stop B.</a:t>
            </a:r>
            <a:endParaRPr/>
          </a:p>
          <a:p>
            <a:r>
              <a:rPr lang="it"/>
              <a:t>Also relates to city planning, efficiency in the planning stages helps to provide a better foundation for the city overall</a:t>
            </a:r>
            <a:endParaRPr/>
          </a:p>
          <a:p>
            <a:r>
              <a:rPr lang="it"/>
              <a:t>Animation of a use for the algorithm A* in a city, where the distance between point A and point B is calculated on the fly.</a:t>
            </a:r>
            <a:endParaRPr/>
          </a:p>
        </p:txBody>
      </p:sp>
      <p:pic>
        <p:nvPicPr>
          <p:cNvPr id="873" name="Google Shape;873;p46"/>
          <p:cNvPicPr preferRelativeResize="0"/>
          <p:nvPr/>
        </p:nvPicPr>
        <p:blipFill>
          <a:blip r:embed="rId3">
            <a:alphaModFix/>
          </a:blip>
          <a:stretch>
            <a:fillRect/>
          </a:stretch>
        </p:blipFill>
        <p:spPr>
          <a:xfrm>
            <a:off x="7662167" y="756785"/>
            <a:ext cx="3627652" cy="5094633"/>
          </a:xfrm>
          <a:prstGeom prst="rect">
            <a:avLst/>
          </a:prstGeom>
          <a:noFill/>
          <a:ln>
            <a:noFill/>
          </a:ln>
        </p:spPr>
      </p:pic>
      <p:sp>
        <p:nvSpPr>
          <p:cNvPr id="874" name="Google Shape;874;p46"/>
          <p:cNvSpPr txBox="1"/>
          <p:nvPr/>
        </p:nvSpPr>
        <p:spPr>
          <a:xfrm>
            <a:off x="7662167" y="5851433"/>
            <a:ext cx="3734800" cy="571600"/>
          </a:xfrm>
          <a:prstGeom prst="rect">
            <a:avLst/>
          </a:prstGeom>
          <a:noFill/>
          <a:ln>
            <a:noFill/>
          </a:ln>
        </p:spPr>
        <p:txBody>
          <a:bodyPr spcFirstLastPara="1" wrap="square" lIns="121900" tIns="121900" rIns="121900" bIns="121900" anchor="t" anchorCtr="0">
            <a:noAutofit/>
          </a:bodyPr>
          <a:lstStyle/>
          <a:p>
            <a:r>
              <a:rPr lang="it" sz="1600" i="1">
                <a:solidFill>
                  <a:schemeClr val="dk2"/>
                </a:solidFill>
              </a:rPr>
              <a:t>Demonstration &amp; Animation by Andrei Kashcha</a:t>
            </a:r>
            <a:endParaRPr sz="1600" i="1">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79" name="Google Shape;879;p47"/>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it"/>
              <a:t>Scientific Impact</a:t>
            </a:r>
            <a:endParaRPr/>
          </a:p>
        </p:txBody>
      </p:sp>
      <p:sp>
        <p:nvSpPr>
          <p:cNvPr id="880" name="Google Shape;880;p47"/>
          <p:cNvSpPr txBox="1">
            <a:spLocks noGrp="1"/>
          </p:cNvSpPr>
          <p:nvPr>
            <p:ph type="body" idx="1"/>
          </p:nvPr>
        </p:nvSpPr>
        <p:spPr>
          <a:xfrm>
            <a:off x="415600" y="1536633"/>
            <a:ext cx="7701600" cy="3173200"/>
          </a:xfrm>
          <a:prstGeom prst="rect">
            <a:avLst/>
          </a:prstGeom>
        </p:spPr>
        <p:txBody>
          <a:bodyPr spcFirstLastPara="1" vert="horz" wrap="square" lIns="121900" tIns="121900" rIns="121900" bIns="121900" rtlCol="0" anchor="t" anchorCtr="0">
            <a:noAutofit/>
          </a:bodyPr>
          <a:lstStyle/>
          <a:p>
            <a:r>
              <a:rPr lang="it"/>
              <a:t>Epidemiology - The study of epidemics and disease control. Helps to organize and allocate resources and medicine more accurately to help and to prevent the spread of diseases.</a:t>
            </a:r>
            <a:endParaRPr/>
          </a:p>
          <a:p>
            <a:pPr marL="1219170">
              <a:buAutoNum type="arabicPeriod"/>
            </a:pPr>
            <a:r>
              <a:rPr lang="it"/>
              <a:t>Vertices are represented by humans</a:t>
            </a:r>
            <a:endParaRPr/>
          </a:p>
          <a:p>
            <a:pPr marL="1219170">
              <a:buAutoNum type="arabicPeriod"/>
            </a:pPr>
            <a:r>
              <a:rPr lang="it"/>
              <a:t>Edges are represented by each person’s potential contacts</a:t>
            </a:r>
            <a:endParaRPr/>
          </a:p>
          <a:p>
            <a:pPr marL="2438339" indent="0">
              <a:spcBef>
                <a:spcPts val="2133"/>
              </a:spcBef>
              <a:spcAft>
                <a:spcPts val="2133"/>
              </a:spcAft>
              <a:buNone/>
            </a:pPr>
            <a:endParaRPr/>
          </a:p>
        </p:txBody>
      </p:sp>
      <p:pic>
        <p:nvPicPr>
          <p:cNvPr id="881" name="Google Shape;881;p47"/>
          <p:cNvPicPr preferRelativeResize="0"/>
          <p:nvPr/>
        </p:nvPicPr>
        <p:blipFill rotWithShape="1">
          <a:blip r:embed="rId3">
            <a:alphaModFix/>
          </a:blip>
          <a:srcRect l="6032" b="6173"/>
          <a:stretch/>
        </p:blipFill>
        <p:spPr>
          <a:xfrm>
            <a:off x="8314933" y="1356967"/>
            <a:ext cx="3659200" cy="2766867"/>
          </a:xfrm>
          <a:prstGeom prst="rect">
            <a:avLst/>
          </a:prstGeom>
          <a:noFill/>
          <a:ln>
            <a:noFill/>
          </a:ln>
        </p:spPr>
      </p:pic>
      <p:sp>
        <p:nvSpPr>
          <p:cNvPr id="882" name="Google Shape;882;p47"/>
          <p:cNvSpPr txBox="1"/>
          <p:nvPr/>
        </p:nvSpPr>
        <p:spPr>
          <a:xfrm>
            <a:off x="518000" y="4761700"/>
            <a:ext cx="11156000" cy="1956400"/>
          </a:xfrm>
          <a:prstGeom prst="rect">
            <a:avLst/>
          </a:prstGeom>
          <a:noFill/>
          <a:ln>
            <a:noFill/>
          </a:ln>
        </p:spPr>
        <p:txBody>
          <a:bodyPr spcFirstLastPara="1" wrap="square" lIns="121900" tIns="121900" rIns="121900" bIns="121900" anchor="t" anchorCtr="0">
            <a:noAutofit/>
          </a:bodyPr>
          <a:lstStyle/>
          <a:p>
            <a:pPr marL="609585" indent="-457189">
              <a:lnSpc>
                <a:spcPct val="115000"/>
              </a:lnSpc>
              <a:buClr>
                <a:schemeClr val="dk2"/>
              </a:buClr>
              <a:buSzPts val="1800"/>
              <a:buChar char="●"/>
            </a:pPr>
            <a:r>
              <a:rPr lang="it" sz="2400">
                <a:solidFill>
                  <a:schemeClr val="dk2"/>
                </a:solidFill>
              </a:rPr>
              <a:t>Hazardous Material Transportation - Dijkstra’s Algorithm was used to transport hazardous materials across enemy lines with the assumption that there were going to be complications and rerouting would be necessary.</a:t>
            </a:r>
            <a:endParaRPr sz="2400">
              <a:solidFill>
                <a:schemeClr val="dk2"/>
              </a:solidFill>
            </a:endParaRPr>
          </a:p>
          <a:p>
            <a:pPr>
              <a:spcBef>
                <a:spcPts val="2133"/>
              </a:spcBef>
            </a:pPr>
            <a:endParaRPr sz="2400"/>
          </a:p>
        </p:txBody>
      </p:sp>
      <p:sp>
        <p:nvSpPr>
          <p:cNvPr id="883" name="Google Shape;883;p47"/>
          <p:cNvSpPr txBox="1"/>
          <p:nvPr/>
        </p:nvSpPr>
        <p:spPr>
          <a:xfrm>
            <a:off x="8276533" y="4156567"/>
            <a:ext cx="3736000" cy="572400"/>
          </a:xfrm>
          <a:prstGeom prst="rect">
            <a:avLst/>
          </a:prstGeom>
          <a:noFill/>
          <a:ln>
            <a:noFill/>
          </a:ln>
        </p:spPr>
        <p:txBody>
          <a:bodyPr spcFirstLastPara="1" wrap="square" lIns="121900" tIns="121900" rIns="121900" bIns="121900" anchor="t" anchorCtr="0">
            <a:noAutofit/>
          </a:bodyPr>
          <a:lstStyle/>
          <a:p>
            <a:r>
              <a:rPr lang="it" sz="1600"/>
              <a:t>Laksman Veeravagu, Luis Barrera</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48"/>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it"/>
              <a:t>Economic Impact</a:t>
            </a:r>
            <a:endParaRPr/>
          </a:p>
        </p:txBody>
      </p:sp>
      <p:sp>
        <p:nvSpPr>
          <p:cNvPr id="889" name="Google Shape;889;p48"/>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r>
              <a:rPr lang="it"/>
              <a:t>Critical Path Method (CMP) - Dijkstra’s Algorithm is used to reduce project length time in construction, networking, and many other fields that involve large scale projects.</a:t>
            </a:r>
            <a:endParaRPr/>
          </a:p>
          <a:p>
            <a:r>
              <a:rPr lang="it"/>
              <a:t>CPMs can help to speed up processes and increase efficiency in the fields mentioned above. Leads to quicker completion times and rewards the companies that adequately planned ahead by saving them money due to the increased efficiency.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49"/>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it"/>
              <a:t>Technological Impact</a:t>
            </a:r>
            <a:endParaRPr/>
          </a:p>
        </p:txBody>
      </p:sp>
      <p:sp>
        <p:nvSpPr>
          <p:cNvPr id="895" name="Google Shape;895;p49"/>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r>
              <a:rPr lang="it"/>
              <a:t>Distant-Vector Routing Protocol</a:t>
            </a:r>
            <a:endParaRPr/>
          </a:p>
          <a:p>
            <a:pPr marL="1219170">
              <a:buAutoNum type="alphaLcPeriod"/>
            </a:pPr>
            <a:r>
              <a:rPr lang="it"/>
              <a:t>Routing Information Protocol - Algorithm A* and Bellman-Ford Algorithms are used to find the quickest path from a source network to a destination network.</a:t>
            </a:r>
            <a:endParaRPr/>
          </a:p>
          <a:p>
            <a:pPr marL="1219170">
              <a:buAutoNum type="alphaLcPeriod"/>
            </a:pPr>
            <a:r>
              <a:rPr lang="it"/>
              <a:t>Interior Gateway Routing Protocol - Similarly to above, Algorithm A* and Bellman-Ford algorithms are used in Interior Gateway Routing Protocol, but in this instance we are transferring packets within an autonomous networking system.</a:t>
            </a:r>
            <a:endParaRPr/>
          </a:p>
          <a:p>
            <a:r>
              <a:rPr lang="it"/>
              <a:t>Link-State Routing Protocol - Dijkstra’s algorithm is the working principle in packet switching networks for computer communications.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5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it"/>
              <a:t>Entertainment Impact</a:t>
            </a:r>
            <a:endParaRPr/>
          </a:p>
        </p:txBody>
      </p:sp>
      <p:sp>
        <p:nvSpPr>
          <p:cNvPr id="901" name="Google Shape;901;p50"/>
          <p:cNvSpPr txBox="1">
            <a:spLocks noGrp="1"/>
          </p:cNvSpPr>
          <p:nvPr>
            <p:ph type="body" idx="1"/>
          </p:nvPr>
        </p:nvSpPr>
        <p:spPr>
          <a:xfrm>
            <a:off x="509133" y="1510033"/>
            <a:ext cx="5226800" cy="4555200"/>
          </a:xfrm>
          <a:prstGeom prst="rect">
            <a:avLst/>
          </a:prstGeom>
        </p:spPr>
        <p:txBody>
          <a:bodyPr spcFirstLastPara="1" vert="horz" wrap="square" lIns="121900" tIns="121900" rIns="121900" bIns="121900" rtlCol="0" anchor="t" anchorCtr="0">
            <a:noAutofit/>
          </a:bodyPr>
          <a:lstStyle/>
          <a:p>
            <a:r>
              <a:rPr lang="it"/>
              <a:t>Artificial Intelligence - Algorithm A* is often used in movement of enemy artificial intelligence, for instance, when an enemy is following you.</a:t>
            </a:r>
            <a:endParaRPr/>
          </a:p>
        </p:txBody>
      </p:sp>
      <p:pic>
        <p:nvPicPr>
          <p:cNvPr id="902" name="Google Shape;902;p50"/>
          <p:cNvPicPr preferRelativeResize="0"/>
          <p:nvPr/>
        </p:nvPicPr>
        <p:blipFill rotWithShape="1">
          <a:blip r:embed="rId3">
            <a:alphaModFix/>
          </a:blip>
          <a:srcRect l="4529" r="5429"/>
          <a:stretch/>
        </p:blipFill>
        <p:spPr>
          <a:xfrm>
            <a:off x="6217167" y="1510017"/>
            <a:ext cx="5680400" cy="3837979"/>
          </a:xfrm>
          <a:prstGeom prst="rect">
            <a:avLst/>
          </a:prstGeom>
          <a:noFill/>
          <a:ln>
            <a:noFill/>
          </a:ln>
        </p:spPr>
      </p:pic>
      <p:sp>
        <p:nvSpPr>
          <p:cNvPr id="903" name="Google Shape;903;p50"/>
          <p:cNvSpPr txBox="1"/>
          <p:nvPr/>
        </p:nvSpPr>
        <p:spPr>
          <a:xfrm>
            <a:off x="6096000" y="5348000"/>
            <a:ext cx="5680400" cy="763600"/>
          </a:xfrm>
          <a:prstGeom prst="rect">
            <a:avLst/>
          </a:prstGeom>
          <a:noFill/>
          <a:ln>
            <a:noFill/>
          </a:ln>
        </p:spPr>
        <p:txBody>
          <a:bodyPr spcFirstLastPara="1" wrap="square" lIns="121900" tIns="121900" rIns="121900" bIns="121900" anchor="t" anchorCtr="0">
            <a:noAutofit/>
          </a:bodyPr>
          <a:lstStyle/>
          <a:p>
            <a:pPr>
              <a:lnSpc>
                <a:spcPct val="115000"/>
              </a:lnSpc>
              <a:spcAft>
                <a:spcPts val="2133"/>
              </a:spcAft>
            </a:pPr>
            <a:r>
              <a:rPr lang="it" sz="1600" i="1">
                <a:solidFill>
                  <a:schemeClr val="dk2"/>
                </a:solidFill>
              </a:rPr>
              <a:t>Crypt Crawlers</a:t>
            </a:r>
            <a:endParaRPr sz="1600" i="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p51"/>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it"/>
              <a:t>Wrap Up</a:t>
            </a:r>
            <a:endParaRPr/>
          </a:p>
        </p:txBody>
      </p:sp>
      <p:sp>
        <p:nvSpPr>
          <p:cNvPr id="909" name="Google Shape;909;p51"/>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r>
              <a:rPr lang="it"/>
              <a:t>Basic Description: Dijkstra’s Algorithm and Algorithm A* find the shortest path from Point A to Point B, but they are used all over the world in various different situations to accomplish different goals.</a:t>
            </a:r>
            <a:endParaRPr/>
          </a:p>
          <a:p>
            <a:r>
              <a:rPr lang="it"/>
              <a:t>Impact in many different fields - Environmental, Scientific, Economic, Technological, and Entertainment.</a:t>
            </a:r>
            <a:endParaRPr/>
          </a:p>
          <a:p>
            <a:r>
              <a:rPr lang="it"/>
              <a:t>Why does it matter?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p52"/>
          <p:cNvSpPr txBox="1">
            <a:spLocks noGrp="1"/>
          </p:cNvSpPr>
          <p:nvPr>
            <p:ph type="title"/>
          </p:nvPr>
        </p:nvSpPr>
        <p:spPr>
          <a:xfrm>
            <a:off x="415600" y="90133"/>
            <a:ext cx="11360800" cy="763600"/>
          </a:xfrm>
          <a:prstGeom prst="rect">
            <a:avLst/>
          </a:prstGeom>
        </p:spPr>
        <p:txBody>
          <a:bodyPr spcFirstLastPara="1" vert="horz" wrap="square" lIns="121900" tIns="121900" rIns="121900" bIns="121900" rtlCol="0" anchor="t" anchorCtr="0">
            <a:noAutofit/>
          </a:bodyPr>
          <a:lstStyle/>
          <a:p>
            <a:r>
              <a:rPr lang="it"/>
              <a:t>References</a:t>
            </a:r>
            <a:endParaRPr/>
          </a:p>
        </p:txBody>
      </p:sp>
      <p:sp>
        <p:nvSpPr>
          <p:cNvPr id="915" name="Google Shape;915;p52"/>
          <p:cNvSpPr txBox="1">
            <a:spLocks noGrp="1"/>
          </p:cNvSpPr>
          <p:nvPr>
            <p:ph type="body" idx="1"/>
          </p:nvPr>
        </p:nvSpPr>
        <p:spPr>
          <a:xfrm>
            <a:off x="88800" y="716033"/>
            <a:ext cx="11989200" cy="5999600"/>
          </a:xfrm>
          <a:prstGeom prst="rect">
            <a:avLst/>
          </a:prstGeom>
        </p:spPr>
        <p:txBody>
          <a:bodyPr spcFirstLastPara="1" vert="horz" wrap="square" lIns="121900" tIns="121900" rIns="121900" bIns="121900" rtlCol="0" anchor="t" anchorCtr="0">
            <a:noAutofit/>
          </a:bodyPr>
          <a:lstStyle/>
          <a:p>
            <a:pPr marL="0" indent="0">
              <a:spcBef>
                <a:spcPts val="1600"/>
              </a:spcBef>
              <a:buClr>
                <a:schemeClr val="dk1"/>
              </a:buClr>
              <a:buSzPts val="1100"/>
              <a:buNone/>
            </a:pPr>
            <a:r>
              <a:rPr lang="it" sz="1000"/>
              <a:t>Albert Aliu, Arbnor Halili, and Kujtim Gashi. 2013. Socio and economic impact of dijkstra algorithm implementation for mobile device platforms as a way to foster a green environment in urban area. (November 2013).</a:t>
            </a:r>
            <a:endParaRPr sz="1000"/>
          </a:p>
          <a:p>
            <a:pPr marL="0" indent="0">
              <a:spcBef>
                <a:spcPts val="1600"/>
              </a:spcBef>
              <a:buClr>
                <a:schemeClr val="dk1"/>
              </a:buClr>
              <a:buSzPts val="1100"/>
              <a:buNone/>
            </a:pPr>
            <a:r>
              <a:rPr lang="it" sz="1000"/>
              <a:t>Alberto Almech, Eugenio Roanes-Lozano, Carmen Solano-Macías, and Antonio Hernando. 2019. A New Approach to Shortest Route Finding in a Railway Network with Two Track Gauges and Gauge Changeovers. </a:t>
            </a:r>
            <a:r>
              <a:rPr lang="it" sz="1000" i="1"/>
              <a:t>Mathematical Problems in Engineering</a:t>
            </a:r>
            <a:r>
              <a:rPr lang="it" sz="1000"/>
              <a:t> 2019 (May 2019), 1–16. DOI:</a:t>
            </a:r>
            <a:r>
              <a:rPr lang="it" sz="1000" u="sng">
                <a:hlinkClick r:id="rId3"/>
              </a:rPr>
              <a:t>http://dx.doi.org/10.1155/2019/8146150</a:t>
            </a:r>
            <a:endParaRPr sz="1000"/>
          </a:p>
          <a:p>
            <a:pPr marL="0" indent="0">
              <a:spcBef>
                <a:spcPts val="1600"/>
              </a:spcBef>
              <a:buClr>
                <a:schemeClr val="dk1"/>
              </a:buClr>
              <a:buSzPts val="1100"/>
              <a:buNone/>
            </a:pPr>
            <a:r>
              <a:rPr lang="it" sz="1000"/>
              <a:t>Andrei Kashcha. 2019. </a:t>
            </a:r>
            <a:r>
              <a:rPr lang="it" sz="1000" i="1"/>
              <a:t>A graph showing the algorithm A* in action</a:t>
            </a:r>
            <a:r>
              <a:rPr lang="it" sz="1000"/>
              <a:t>, GitHub, Inc.</a:t>
            </a:r>
            <a:endParaRPr sz="1000"/>
          </a:p>
          <a:p>
            <a:pPr marL="0" indent="0">
              <a:spcBef>
                <a:spcPts val="1600"/>
              </a:spcBef>
              <a:buNone/>
            </a:pPr>
            <a:r>
              <a:rPr lang="it" sz="1000"/>
              <a:t>Cisco. 2005. </a:t>
            </a:r>
            <a:r>
              <a:rPr lang="it" sz="1000" i="1"/>
              <a:t>An Introduction to IGRP - Cisco</a:t>
            </a:r>
            <a:r>
              <a:rPr lang="it" sz="1000"/>
              <a:t>, Cisco.</a:t>
            </a:r>
            <a:endParaRPr sz="1000"/>
          </a:p>
          <a:p>
            <a:pPr marL="0" indent="0">
              <a:lnSpc>
                <a:spcPct val="100000"/>
              </a:lnSpc>
              <a:buNone/>
            </a:pPr>
            <a:endParaRPr sz="1000"/>
          </a:p>
          <a:p>
            <a:pPr marL="0" indent="0">
              <a:lnSpc>
                <a:spcPct val="100000"/>
              </a:lnSpc>
              <a:buClr>
                <a:schemeClr val="dk1"/>
              </a:buClr>
              <a:buSzPts val="1100"/>
              <a:buNone/>
            </a:pPr>
            <a:r>
              <a:rPr lang="it" sz="1000">
                <a:uFill>
                  <a:noFill/>
                </a:uFill>
                <a:hlinkClick r:id="rId4"/>
              </a:rPr>
              <a:t>Cormen, Thomas H.</a:t>
            </a:r>
            <a:r>
              <a:rPr lang="it" sz="1000"/>
              <a:t>; </a:t>
            </a:r>
            <a:r>
              <a:rPr lang="it" sz="1000">
                <a:uFill>
                  <a:noFill/>
                </a:uFill>
                <a:hlinkClick r:id="rId5"/>
              </a:rPr>
              <a:t>Leiserson, Charles E.</a:t>
            </a:r>
            <a:r>
              <a:rPr lang="it" sz="1000"/>
              <a:t>; </a:t>
            </a:r>
            <a:r>
              <a:rPr lang="it" sz="1000">
                <a:uFill>
                  <a:noFill/>
                </a:uFill>
                <a:hlinkClick r:id="rId6"/>
              </a:rPr>
              <a:t>Rivest, Ronald L.</a:t>
            </a:r>
            <a:r>
              <a:rPr lang="it" sz="1000"/>
              <a:t>; </a:t>
            </a:r>
            <a:r>
              <a:rPr lang="it" sz="1000">
                <a:uFill>
                  <a:noFill/>
                </a:uFill>
                <a:hlinkClick r:id="rId7"/>
              </a:rPr>
              <a:t>Stein, Clifford</a:t>
            </a:r>
            <a:r>
              <a:rPr lang="it" sz="1000"/>
              <a:t> (2009). "Section 24.3: Dijkstra's algorithm". </a:t>
            </a:r>
            <a:r>
              <a:rPr lang="it" sz="1000" i="1">
                <a:uFill>
                  <a:noFill/>
                </a:uFill>
                <a:hlinkClick r:id="rId8"/>
              </a:rPr>
              <a:t>Introduction to Algorithms</a:t>
            </a:r>
            <a:r>
              <a:rPr lang="it" sz="1000"/>
              <a:t> </a:t>
            </a:r>
            <a:r>
              <a:rPr lang="it" sz="1000" i="1"/>
              <a:t>Third ed</a:t>
            </a:r>
            <a:r>
              <a:rPr lang="it" sz="1000"/>
              <a:t>.). </a:t>
            </a:r>
            <a:r>
              <a:rPr lang="it" sz="1000">
                <a:uFill>
                  <a:noFill/>
                </a:uFill>
                <a:hlinkClick r:id="rId9"/>
              </a:rPr>
              <a:t>MIT Press</a:t>
            </a:r>
            <a:r>
              <a:rPr lang="it" sz="1000"/>
              <a:t> and </a:t>
            </a:r>
            <a:r>
              <a:rPr lang="it" sz="1000">
                <a:uFill>
                  <a:noFill/>
                </a:uFill>
                <a:hlinkClick r:id="rId10"/>
              </a:rPr>
              <a:t>McGraw–Hill</a:t>
            </a:r>
            <a:r>
              <a:rPr lang="it" sz="1000"/>
              <a:t>. pp. 658–663. </a:t>
            </a:r>
            <a:r>
              <a:rPr lang="it" sz="1000">
                <a:uFill>
                  <a:noFill/>
                </a:uFill>
                <a:hlinkClick r:id="rId11"/>
              </a:rPr>
              <a:t>ISBN</a:t>
            </a:r>
            <a:r>
              <a:rPr lang="it" sz="1000"/>
              <a:t> 978-0-262-03384-8.</a:t>
            </a:r>
            <a:endParaRPr sz="1000"/>
          </a:p>
          <a:p>
            <a:pPr marL="0" indent="0">
              <a:spcBef>
                <a:spcPts val="1600"/>
              </a:spcBef>
              <a:buNone/>
            </a:pPr>
            <a:r>
              <a:rPr lang="it" sz="1000"/>
              <a:t>E.C. Rosen, J.M. Mcquillan, J.G. Herman, and I. Richer. 1979. ARPANET Routing Algorithm Improvements. (January 1979). DOI:</a:t>
            </a:r>
            <a:r>
              <a:rPr lang="it" sz="1000" u="sng">
                <a:hlinkClick r:id="rId12"/>
              </a:rPr>
              <a:t>http://dx.doi.org/10.21236/ada086340</a:t>
            </a:r>
            <a:endParaRPr sz="1000"/>
          </a:p>
          <a:p>
            <a:pPr marL="0" indent="0">
              <a:lnSpc>
                <a:spcPct val="100000"/>
              </a:lnSpc>
              <a:buNone/>
            </a:pPr>
            <a:endParaRPr sz="1000"/>
          </a:p>
          <a:p>
            <a:pPr marL="0" indent="0">
              <a:lnSpc>
                <a:spcPct val="100000"/>
              </a:lnSpc>
              <a:buClr>
                <a:schemeClr val="dk1"/>
              </a:buClr>
              <a:buSzPts val="1100"/>
              <a:buNone/>
            </a:pPr>
            <a:r>
              <a:rPr lang="it" sz="1000">
                <a:uFill>
                  <a:noFill/>
                </a:uFill>
                <a:hlinkClick r:id="rId13"/>
              </a:rPr>
              <a:t>Fredman, Michael Lawrence</a:t>
            </a:r>
            <a:r>
              <a:rPr lang="it" sz="1000"/>
              <a:t>; </a:t>
            </a:r>
            <a:r>
              <a:rPr lang="it" sz="1000">
                <a:uFill>
                  <a:noFill/>
                </a:uFill>
                <a:hlinkClick r:id="rId14"/>
              </a:rPr>
              <a:t>Tarjan, Robert E.</a:t>
            </a:r>
            <a:r>
              <a:rPr lang="it" sz="1000"/>
              <a:t> (1987). "Fibonacci heaps and their uses in improved network optimization algorithms". </a:t>
            </a:r>
            <a:r>
              <a:rPr lang="it" sz="1000" i="1"/>
              <a:t>Journal of the Association for Computing Machinery</a:t>
            </a:r>
            <a:r>
              <a:rPr lang="it" sz="1000"/>
              <a:t>. </a:t>
            </a:r>
            <a:r>
              <a:rPr lang="it" sz="1000" b="1"/>
              <a:t>34</a:t>
            </a:r>
            <a:r>
              <a:rPr lang="it" sz="1000"/>
              <a:t> (3): 596–615. </a:t>
            </a:r>
            <a:r>
              <a:rPr lang="it" sz="1000">
                <a:uFill>
                  <a:noFill/>
                </a:uFill>
                <a:hlinkClick r:id="rId15"/>
              </a:rPr>
              <a:t>doi</a:t>
            </a:r>
            <a:r>
              <a:rPr lang="it" sz="1000"/>
              <a:t>:</a:t>
            </a:r>
            <a:r>
              <a:rPr lang="it" sz="1000" u="sng">
                <a:hlinkClick r:id="rId16"/>
              </a:rPr>
              <a:t>10.1145/28869.28874</a:t>
            </a:r>
            <a:endParaRPr sz="1000"/>
          </a:p>
          <a:p>
            <a:pPr marL="0" indent="0">
              <a:spcBef>
                <a:spcPts val="1600"/>
              </a:spcBef>
              <a:buClr>
                <a:schemeClr val="dk1"/>
              </a:buClr>
              <a:buSzPts val="1100"/>
              <a:buNone/>
            </a:pPr>
            <a:r>
              <a:rPr lang="it" sz="1000"/>
              <a:t>Laksman Verravagu and Luis Barrera. PDF.</a:t>
            </a:r>
            <a:endParaRPr sz="1000"/>
          </a:p>
          <a:p>
            <a:pPr marL="0" indent="0">
              <a:spcBef>
                <a:spcPts val="1600"/>
              </a:spcBef>
              <a:buClr>
                <a:schemeClr val="dk1"/>
              </a:buClr>
              <a:buSzPts val="1100"/>
              <a:buNone/>
            </a:pPr>
            <a:r>
              <a:rPr lang="it" sz="1000"/>
              <a:t>N.Ravi Shankar and V. Sireesha. 2010. Using modified Dijkstra's algorithm for critical path method in a project network. </a:t>
            </a:r>
            <a:r>
              <a:rPr lang="it" sz="1000" i="1"/>
              <a:t>International Journal of Computational and Applied Mathematics</a:t>
            </a:r>
            <a:r>
              <a:rPr lang="it" sz="1000"/>
              <a:t> 5, 2 (March 2010).</a:t>
            </a:r>
            <a:endParaRPr sz="1000"/>
          </a:p>
          <a:p>
            <a:pPr marL="0" indent="0">
              <a:spcBef>
                <a:spcPts val="1600"/>
              </a:spcBef>
              <a:buClr>
                <a:schemeClr val="dk1"/>
              </a:buClr>
              <a:buSzPts val="1100"/>
              <a:buNone/>
            </a:pPr>
            <a:r>
              <a:rPr lang="it" sz="1000"/>
              <a:t>saurabhsharma56. </a:t>
            </a:r>
            <a:r>
              <a:rPr lang="it" sz="1000" i="1"/>
              <a:t>Routing Information Protocol (RIP)</a:t>
            </a:r>
            <a:r>
              <a:rPr lang="it" sz="1000"/>
              <a:t>, GeeksforGeeks.</a:t>
            </a:r>
            <a:endParaRPr sz="1000"/>
          </a:p>
          <a:p>
            <a:pPr marL="0" indent="0">
              <a:spcBef>
                <a:spcPts val="1600"/>
              </a:spcBef>
              <a:buNone/>
            </a:pPr>
            <a:r>
              <a:rPr lang="it" sz="1000"/>
              <a:t>P. Chardaire, G.P. Mckeown, S.A. Verity-Harrison, and S.B. Richardson. 2005. Solving a Time-Space Network Formulation for the Convoy Movement Problem. </a:t>
            </a:r>
            <a:r>
              <a:rPr lang="it" sz="1000" i="1"/>
              <a:t>Operations Research</a:t>
            </a:r>
            <a:r>
              <a:rPr lang="it" sz="1000"/>
              <a:t> 53, 2 (2005), 219–230. DOI:</a:t>
            </a:r>
            <a:r>
              <a:rPr lang="it" sz="1000" u="sng">
                <a:hlinkClick r:id="rId17"/>
              </a:rPr>
              <a:t>http://dx.doi.org/10.1287/opre.1040.0183</a:t>
            </a:r>
            <a:endParaRPr sz="1000"/>
          </a:p>
          <a:p>
            <a:pPr marL="0" indent="0">
              <a:spcBef>
                <a:spcPts val="1600"/>
              </a:spcBef>
              <a:buClr>
                <a:schemeClr val="dk1"/>
              </a:buClr>
              <a:buSzPts val="1100"/>
              <a:buNone/>
            </a:pPr>
            <a:r>
              <a:rPr lang="it" sz="1000"/>
              <a:t>Yali Yuan, Caihong Li, Yi Yang, Xiangliang Zhang, and Lian Li. 2014. CAF: Cluster Algorithm and A-Star with Fuzzy Approach for Lifetime Enhancement in Wireless Sensor Networks. </a:t>
            </a:r>
            <a:r>
              <a:rPr lang="it" sz="1000" i="1"/>
              <a:t>Abstract and Applied Analysis</a:t>
            </a:r>
            <a:r>
              <a:rPr lang="it" sz="1000"/>
              <a:t> 2014 (2014), 1–17. DOI:http://dx.doi.org/10.1155/2014/936376</a:t>
            </a:r>
            <a:endParaRPr sz="1000"/>
          </a:p>
          <a:p>
            <a:pPr marL="0" indent="0">
              <a:lnSpc>
                <a:spcPct val="100000"/>
              </a:lnSpc>
              <a:buClr>
                <a:schemeClr val="dk1"/>
              </a:buClr>
              <a:buSzPts val="1100"/>
              <a:buNone/>
            </a:pPr>
            <a:endParaRPr sz="1000"/>
          </a:p>
          <a:p>
            <a:pPr marL="0" indent="0">
              <a:lnSpc>
                <a:spcPct val="100000"/>
              </a:lnSpc>
              <a:buClr>
                <a:schemeClr val="dk1"/>
              </a:buClr>
              <a:buSzPts val="1100"/>
              <a:buNone/>
            </a:pPr>
            <a:r>
              <a:rPr lang="it" sz="1000"/>
              <a:t>Zhan, F. Benjamin; Noon, Charles E. (February 1998). </a:t>
            </a:r>
            <a:r>
              <a:rPr lang="it" sz="1000">
                <a:uFill>
                  <a:noFill/>
                </a:uFill>
                <a:hlinkClick r:id="rId18"/>
              </a:rPr>
              <a:t>"Shortest Path Algorithms: An Evaluation Using Real Road Networks"</a:t>
            </a:r>
            <a:r>
              <a:rPr lang="it" sz="1000"/>
              <a:t>. </a:t>
            </a:r>
            <a:r>
              <a:rPr lang="it" sz="1000" i="1">
                <a:uFill>
                  <a:noFill/>
                </a:uFill>
                <a:hlinkClick r:id="rId19"/>
              </a:rPr>
              <a:t>Transportation Science</a:t>
            </a:r>
            <a:r>
              <a:rPr lang="it" sz="1000"/>
              <a:t>. </a:t>
            </a:r>
            <a:r>
              <a:rPr lang="it" sz="1000" b="1"/>
              <a:t>32</a:t>
            </a:r>
            <a:r>
              <a:rPr lang="it" sz="1000"/>
              <a:t> (1): 65–73. </a:t>
            </a:r>
            <a:r>
              <a:rPr lang="it" sz="1000">
                <a:uFill>
                  <a:noFill/>
                </a:uFill>
                <a:hlinkClick r:id="rId15"/>
              </a:rPr>
              <a:t>doi</a:t>
            </a:r>
            <a:r>
              <a:rPr lang="it" sz="1000"/>
              <a:t>:</a:t>
            </a:r>
            <a:r>
              <a:rPr lang="it" sz="1000">
                <a:uFill>
                  <a:noFill/>
                </a:uFill>
                <a:hlinkClick r:id="rId20"/>
              </a:rPr>
              <a:t>10.1287/trsc.32.1.65</a:t>
            </a:r>
            <a:endParaRPr sz="1000"/>
          </a:p>
          <a:p>
            <a:pPr marL="0" indent="0">
              <a:lnSpc>
                <a:spcPct val="100000"/>
              </a:lnSpc>
              <a:buClr>
                <a:schemeClr val="dk1"/>
              </a:buClr>
              <a:buSzPts val="1100"/>
              <a:buNone/>
            </a:pPr>
            <a:endParaRPr sz="933"/>
          </a:p>
          <a:p>
            <a:pPr marL="0" indent="0">
              <a:lnSpc>
                <a:spcPct val="100000"/>
              </a:lnSpc>
              <a:buClr>
                <a:schemeClr val="dk1"/>
              </a:buClr>
              <a:buSzPts val="1100"/>
              <a:buNone/>
            </a:pPr>
            <a:endParaRPr sz="933"/>
          </a:p>
          <a:p>
            <a:pPr marL="0" indent="0">
              <a:buNone/>
            </a:pPr>
            <a:endParaRPr sz="1067"/>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894</Words>
  <Application>Microsoft Office PowerPoint</Application>
  <PresentationFormat>Widescreen</PresentationFormat>
  <Paragraphs>46</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Examples of Impact</vt:lpstr>
      <vt:lpstr>Environmental Impact</vt:lpstr>
      <vt:lpstr>Scientific Impact</vt:lpstr>
      <vt:lpstr>Economic Impact</vt:lpstr>
      <vt:lpstr>Technological Impact</vt:lpstr>
      <vt:lpstr>Entertainment Impact</vt:lpstr>
      <vt:lpstr>Wrap Up</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Examples of Impact</dc:title>
  <dc:creator>Wendy Slattery</dc:creator>
  <cp:lastModifiedBy>Wendy Slattery</cp:lastModifiedBy>
  <cp:revision>1</cp:revision>
  <dcterms:created xsi:type="dcterms:W3CDTF">2021-03-02T00:59:53Z</dcterms:created>
  <dcterms:modified xsi:type="dcterms:W3CDTF">2021-03-02T01:00:29Z</dcterms:modified>
</cp:coreProperties>
</file>

<file path=docProps/thumbnail.jpeg>
</file>